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4" r:id="rId2"/>
    <p:sldId id="272" r:id="rId3"/>
    <p:sldId id="273" r:id="rId4"/>
    <p:sldId id="268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4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BD414-853A-4A4D-AEE4-F33792F8B418}" type="datetimeFigureOut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F861C-24DF-45FC-9903-4D70F82E40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82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F861C-24DF-45FC-9903-4D70F82E4045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39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F861C-24DF-45FC-9903-4D70F82E4045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279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F861C-24DF-45FC-9903-4D70F82E404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53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E5F51-BFFD-40EC-B168-73562BC14B0F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6E5A-2BA2-464D-8DA8-C99FB2680F64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0B6C-C6E7-4F98-91C5-8091D9C3B4D6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675A-749A-423F-A82E-CD86E72057BE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0A8C-094D-413D-A76E-1929B361C48F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64C47-C77A-46C1-823A-9B8A5DB0FEBD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509-9932-44AC-ACC0-23F4FC9601FF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79D-8390-4396-9F7D-C201ACD6432F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2291-6454-41FD-91B5-29F7DBB88266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2C9C-CA2B-4272-8866-7CC3EE499ED8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4090-000C-4A5C-AA09-CE76CD1AC2BD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C38E-4271-4CBF-BEC5-01B62663A718}" type="datetime1">
              <a:rPr lang="zh-CN" altLang="en-US" smtClean="0"/>
              <a:t>2023/3/13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Network Expertise Helps You Succeed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4.JPG"/><Relationship Id="rId4" Type="http://schemas.openxmlformats.org/officeDocument/2006/relationships/image" Target="../media/image8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Radware"/>
          <p:cNvSpPr>
            <a:spLocks noChangeAspect="1" noChangeArrowheads="1"/>
          </p:cNvSpPr>
          <p:nvPr/>
        </p:nvSpPr>
        <p:spPr bwMode="auto">
          <a:xfrm>
            <a:off x="174168" y="-1492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880" y="-1589"/>
            <a:ext cx="1900136" cy="578627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内容占位符 14"/>
          <p:cNvSpPr>
            <a:spLocks noGrp="1"/>
          </p:cNvSpPr>
          <p:nvPr>
            <p:ph idx="1"/>
          </p:nvPr>
        </p:nvSpPr>
        <p:spPr>
          <a:xfrm>
            <a:off x="569119" y="3742075"/>
            <a:ext cx="2997963" cy="196676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6400" b="1" dirty="0" err="1" smtClean="0"/>
              <a:t>Radware</a:t>
            </a:r>
            <a:r>
              <a:rPr lang="en-US" altLang="zh-CN" sz="6400" b="1" dirty="0" smtClean="0"/>
              <a:t> for ISP</a:t>
            </a:r>
          </a:p>
          <a:p>
            <a:pPr marL="0" indent="0">
              <a:buNone/>
            </a:pPr>
            <a:endParaRPr lang="en-US" altLang="zh-CN" sz="2500" dirty="0" smtClean="0"/>
          </a:p>
          <a:p>
            <a:pPr marL="171450" indent="-171450"/>
            <a:r>
              <a:rPr lang="en-US" altLang="zh-CN" sz="5600" dirty="0" smtClean="0">
                <a:latin typeface="+mj-lt"/>
                <a:ea typeface="Cambria Math" panose="02040503050406030204" pitchFamily="18" charset="0"/>
                <a:cs typeface="Arial Unicode MS" panose="020B0604020202020204" pitchFamily="34" charset="-122"/>
              </a:rPr>
              <a:t>Advanced </a:t>
            </a:r>
            <a:r>
              <a:rPr lang="en-US" altLang="zh-CN" sz="5600" dirty="0">
                <a:latin typeface="+mj-lt"/>
                <a:ea typeface="Cambria Math" panose="02040503050406030204" pitchFamily="18" charset="0"/>
                <a:cs typeface="Arial Unicode MS" panose="020B0604020202020204" pitchFamily="34" charset="-122"/>
              </a:rPr>
              <a:t>DDoS protection across any infrastructure implementation for service providers</a:t>
            </a:r>
            <a:r>
              <a:rPr lang="en-US" altLang="zh-CN" sz="5600" dirty="0" smtClean="0">
                <a:latin typeface="+mj-lt"/>
                <a:ea typeface="Cambria Math" panose="02040503050406030204" pitchFamily="18" charset="0"/>
                <a:cs typeface="Arial Unicode MS" panose="020B0604020202020204" pitchFamily="34" charset="-122"/>
              </a:rPr>
              <a:t>.</a:t>
            </a:r>
            <a:endParaRPr lang="en-US" altLang="zh-CN" sz="5600" dirty="0" smtClean="0">
              <a:latin typeface="+mj-lt"/>
            </a:endParaRPr>
          </a:p>
          <a:p>
            <a:pPr marL="171450" indent="-171450"/>
            <a:r>
              <a:rPr lang="en-US" altLang="zh-CN" sz="5600" dirty="0" smtClean="0">
                <a:latin typeface="+mj-lt"/>
                <a:ea typeface="Cambria Math" panose="02040503050406030204" pitchFamily="18" charset="0"/>
                <a:cs typeface="Arial Unicode MS" panose="020B0604020202020204" pitchFamily="34" charset="-122"/>
              </a:rPr>
              <a:t>Secure your data center, private cloud, public cloud and 5G infrastructure using a single vendor solution that is agnostic to the environment and was designed to help service providers protect large-scale networks.</a:t>
            </a:r>
          </a:p>
          <a:p>
            <a:pPr marL="0" indent="0">
              <a:buNone/>
            </a:pPr>
            <a:endParaRPr lang="en-US" altLang="zh-CN" sz="1600" dirty="0" smtClean="0"/>
          </a:p>
          <a:p>
            <a:endParaRPr lang="en-US" altLang="zh-CN" sz="1600" dirty="0" smtClean="0"/>
          </a:p>
          <a:p>
            <a:pPr marL="0" indent="0">
              <a:buNone/>
            </a:pPr>
            <a:r>
              <a:rPr lang="en-US" altLang="zh-CN" sz="1600" dirty="0"/>
              <a:t> </a:t>
            </a:r>
          </a:p>
        </p:txBody>
      </p:sp>
      <p:sp>
        <p:nvSpPr>
          <p:cNvPr id="18" name="矩形 17"/>
          <p:cNvSpPr/>
          <p:nvPr/>
        </p:nvSpPr>
        <p:spPr>
          <a:xfrm>
            <a:off x="478968" y="1225928"/>
            <a:ext cx="6462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0D7B97"/>
                </a:solidFill>
                <a:latin typeface="+mj-lt"/>
              </a:rPr>
              <a:t>Frictionless Security At The Pace of </a:t>
            </a:r>
            <a:r>
              <a:rPr lang="en-US" altLang="zh-CN" b="1" dirty="0" smtClean="0">
                <a:solidFill>
                  <a:srgbClr val="0D7B97"/>
                </a:solidFill>
                <a:latin typeface="+mj-lt"/>
              </a:rPr>
              <a:t>Innovation </a:t>
            </a:r>
            <a:endParaRPr lang="en-US" altLang="zh-CN" b="1" i="0" dirty="0">
              <a:solidFill>
                <a:srgbClr val="0D7B97"/>
              </a:solidFill>
              <a:effectLst/>
              <a:latin typeface="+mj-lt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958" y="1721564"/>
            <a:ext cx="3010125" cy="1684336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3887923" y="3712383"/>
            <a:ext cx="48245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err="1" smtClean="0"/>
              <a:t>Radware</a:t>
            </a:r>
            <a:r>
              <a:rPr lang="en-US" altLang="zh-CN" sz="1600" b="1" dirty="0" smtClean="0"/>
              <a:t> for </a:t>
            </a:r>
            <a:r>
              <a:rPr lang="en-US" altLang="zh-CN" sz="1600" b="1" dirty="0"/>
              <a:t>Enterprise and </a:t>
            </a:r>
            <a:r>
              <a:rPr lang="en-US" altLang="zh-CN" sz="1600" b="1" dirty="0" smtClean="0"/>
              <a:t>Banking</a:t>
            </a:r>
            <a:endParaRPr lang="en-US" altLang="zh-CN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600" dirty="0" smtClean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+mj-lt"/>
              </a:rPr>
              <a:t>A global </a:t>
            </a:r>
            <a:r>
              <a:rPr lang="en-US" altLang="zh-CN" sz="1400" dirty="0">
                <a:latin typeface="+mj-lt"/>
              </a:rPr>
              <a:t>leader of cyber security and application delivery solutions for physical, cloud, and software defined data centers. </a:t>
            </a:r>
            <a:endParaRPr lang="en-US" altLang="zh-CN" sz="1400" dirty="0" smtClean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+mj-lt"/>
              </a:rPr>
              <a:t>Its </a:t>
            </a:r>
            <a:r>
              <a:rPr lang="en-US" altLang="zh-CN" sz="1400" dirty="0">
                <a:latin typeface="+mj-lt"/>
              </a:rPr>
              <a:t>award-winning solutions portfolio secures the digital experience by providing infrastructure, application, and corporate IT protection, and availability services to enterprises globally. </a:t>
            </a:r>
            <a:endParaRPr lang="en-US" altLang="zh-CN" sz="1400" dirty="0" smtClean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 err="1" smtClean="0">
                <a:latin typeface="+mj-lt"/>
              </a:rPr>
              <a:t>Radware’s</a:t>
            </a:r>
            <a:r>
              <a:rPr lang="en-US" altLang="zh-CN" sz="1400" dirty="0" smtClean="0">
                <a:latin typeface="+mj-lt"/>
              </a:rPr>
              <a:t> </a:t>
            </a:r>
            <a:r>
              <a:rPr lang="en-US" altLang="zh-CN" sz="1400" dirty="0">
                <a:latin typeface="+mj-lt"/>
              </a:rPr>
              <a:t>solutions empower enterprise and carrier customers worldwide to adapt to market challenges quickly, maintain business continuity, and achieve maximum productivity while keeping costs down.</a:t>
            </a: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1036" y="1720582"/>
            <a:ext cx="4206565" cy="1684336"/>
          </a:xfrm>
          <a:prstGeom prst="rect">
            <a:avLst/>
          </a:prstGeom>
        </p:spPr>
      </p:pic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1187624" y="369333"/>
            <a:ext cx="7416824" cy="864096"/>
          </a:xfrm>
        </p:spPr>
        <p:txBody>
          <a:bodyPr>
            <a:noAutofit/>
          </a:bodyPr>
          <a:lstStyle/>
          <a:p>
            <a:pPr algn="l"/>
            <a:r>
              <a:rPr lang="en-US" altLang="zh-CN" sz="2800" b="1" dirty="0" smtClean="0"/>
              <a:t>ICI– A Reliable Partner of Network Security</a:t>
            </a:r>
            <a:endParaRPr lang="zh-CN" altLang="en-US" sz="2000" b="1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753"/>
            <a:ext cx="9429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6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7624" y="369333"/>
            <a:ext cx="7416824" cy="864096"/>
          </a:xfrm>
        </p:spPr>
        <p:txBody>
          <a:bodyPr>
            <a:noAutofit/>
          </a:bodyPr>
          <a:lstStyle/>
          <a:p>
            <a:pPr algn="l"/>
            <a:r>
              <a:rPr lang="en-US" altLang="zh-CN" sz="2800" b="1" dirty="0" smtClean="0"/>
              <a:t>ICI – A Reliable Partner of Network Security</a:t>
            </a:r>
            <a:endParaRPr lang="zh-CN" altLang="en-US" sz="2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1216" y="1556792"/>
            <a:ext cx="4762872" cy="1080120"/>
          </a:xfrm>
        </p:spPr>
        <p:txBody>
          <a:bodyPr numCol="2">
            <a:normAutofit/>
          </a:bodyPr>
          <a:lstStyle/>
          <a:p>
            <a:r>
              <a:rPr lang="en-US" altLang="zh-CN" sz="1400" dirty="0" smtClean="0"/>
              <a:t>Work</a:t>
            </a:r>
            <a:r>
              <a:rPr lang="en-US" altLang="zh-CN" sz="1400" dirty="0"/>
              <a:t>, not sell</a:t>
            </a:r>
            <a:endParaRPr lang="zh-CN" altLang="zh-CN" sz="1400" dirty="0"/>
          </a:p>
          <a:p>
            <a:pPr lvl="0"/>
            <a:r>
              <a:rPr lang="en-US" altLang="zh-CN" sz="1400" dirty="0"/>
              <a:t>Treasure time</a:t>
            </a:r>
            <a:endParaRPr lang="zh-CN" altLang="zh-CN" sz="1400" dirty="0"/>
          </a:p>
          <a:p>
            <a:pPr lvl="0"/>
            <a:r>
              <a:rPr lang="en-US" altLang="zh-CN" sz="1400" dirty="0"/>
              <a:t>Engineer to service</a:t>
            </a:r>
            <a:endParaRPr lang="zh-CN" altLang="zh-CN" sz="1400" dirty="0"/>
          </a:p>
          <a:p>
            <a:pPr lvl="0"/>
            <a:r>
              <a:rPr lang="en-US" altLang="zh-CN" sz="1400" dirty="0"/>
              <a:t>Understand </a:t>
            </a:r>
            <a:r>
              <a:rPr lang="en-US" altLang="zh-CN" sz="1400" dirty="0" smtClean="0"/>
              <a:t>reality</a:t>
            </a:r>
            <a:endParaRPr lang="zh-CN" altLang="zh-CN" sz="1400" dirty="0"/>
          </a:p>
          <a:p>
            <a:pPr lvl="0"/>
            <a:r>
              <a:rPr lang="en-US" altLang="zh-CN" sz="1400" dirty="0"/>
              <a:t>See to details</a:t>
            </a:r>
            <a:endParaRPr lang="zh-CN" altLang="zh-CN" sz="1400" dirty="0"/>
          </a:p>
          <a:p>
            <a:pPr lvl="0"/>
            <a:r>
              <a:rPr lang="en-US" altLang="zh-CN" sz="1400" dirty="0"/>
              <a:t>Be responsible</a:t>
            </a:r>
            <a:endParaRPr lang="zh-CN" altLang="zh-CN" sz="1400" dirty="0"/>
          </a:p>
          <a:p>
            <a:pPr lvl="0"/>
            <a:r>
              <a:rPr lang="en-US" altLang="zh-CN" sz="1400" dirty="0"/>
              <a:t>Field first</a:t>
            </a:r>
            <a:endParaRPr lang="zh-CN" altLang="zh-CN" sz="1400" dirty="0"/>
          </a:p>
          <a:p>
            <a:pPr lvl="0"/>
            <a:r>
              <a:rPr lang="en-US" altLang="zh-CN" sz="1400" dirty="0"/>
              <a:t>Trade </a:t>
            </a:r>
            <a:r>
              <a:rPr lang="en-US" altLang="zh-CN" sz="1400" dirty="0" smtClean="0"/>
              <a:t>smoothly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11560" y="3124032"/>
            <a:ext cx="4762872" cy="1385088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dirty="0" smtClean="0">
                <a:solidFill>
                  <a:prstClr val="black"/>
                </a:solidFill>
              </a:rPr>
              <a:t>Independency</a:t>
            </a:r>
            <a:endParaRPr lang="zh-CN" altLang="zh-CN" sz="1400" dirty="0" smtClean="0">
              <a:solidFill>
                <a:prstClr val="black"/>
              </a:solidFill>
            </a:endParaRPr>
          </a:p>
          <a:p>
            <a:r>
              <a:rPr lang="en-US" altLang="zh-CN" sz="1400" dirty="0">
                <a:solidFill>
                  <a:prstClr val="black"/>
                </a:solidFill>
              </a:rPr>
              <a:t>Fast </a:t>
            </a:r>
            <a:r>
              <a:rPr lang="en-US" altLang="zh-CN" sz="1400" dirty="0" smtClean="0">
                <a:solidFill>
                  <a:prstClr val="black"/>
                </a:solidFill>
              </a:rPr>
              <a:t>Response</a:t>
            </a:r>
          </a:p>
          <a:p>
            <a:r>
              <a:rPr lang="en-US" altLang="zh-CN" sz="1400" dirty="0">
                <a:solidFill>
                  <a:prstClr val="black"/>
                </a:solidFill>
              </a:rPr>
              <a:t>Abundant Stock</a:t>
            </a:r>
            <a:endParaRPr lang="zh-CN" altLang="zh-CN" sz="1400" dirty="0">
              <a:solidFill>
                <a:prstClr val="black"/>
              </a:solidFill>
            </a:endParaRPr>
          </a:p>
          <a:p>
            <a:r>
              <a:rPr lang="en-US" altLang="zh-CN" sz="1400" dirty="0">
                <a:solidFill>
                  <a:prstClr val="black"/>
                </a:solidFill>
              </a:rPr>
              <a:t>Rich </a:t>
            </a:r>
            <a:r>
              <a:rPr lang="en-US" altLang="zh-CN" sz="1400" dirty="0" smtClean="0">
                <a:solidFill>
                  <a:prstClr val="black"/>
                </a:solidFill>
              </a:rPr>
              <a:t>Experience</a:t>
            </a:r>
          </a:p>
          <a:p>
            <a:r>
              <a:rPr lang="en-US" altLang="zh-CN" sz="1400" dirty="0" smtClean="0">
                <a:solidFill>
                  <a:prstClr val="black"/>
                </a:solidFill>
              </a:rPr>
              <a:t>Deep Resources</a:t>
            </a:r>
          </a:p>
          <a:p>
            <a:endParaRPr lang="en-US" altLang="zh-CN" sz="1400" dirty="0" smtClean="0">
              <a:solidFill>
                <a:prstClr val="black"/>
              </a:solidFill>
            </a:endParaRPr>
          </a:p>
          <a:p>
            <a:r>
              <a:rPr lang="en-US" altLang="zh-CN" sz="1400" dirty="0" smtClean="0">
                <a:solidFill>
                  <a:prstClr val="black"/>
                </a:solidFill>
              </a:rPr>
              <a:t>Strong Engineering</a:t>
            </a:r>
          </a:p>
          <a:p>
            <a:r>
              <a:rPr lang="en-US" altLang="zh-CN" sz="1400" dirty="0" smtClean="0">
                <a:solidFill>
                  <a:prstClr val="black"/>
                </a:solidFill>
              </a:rPr>
              <a:t>Field Intelligence</a:t>
            </a:r>
          </a:p>
          <a:p>
            <a:r>
              <a:rPr lang="en-US" altLang="zh-CN" sz="1400" dirty="0">
                <a:solidFill>
                  <a:prstClr val="black"/>
                </a:solidFill>
              </a:rPr>
              <a:t>Flexible </a:t>
            </a:r>
            <a:r>
              <a:rPr lang="en-US" altLang="zh-CN" sz="1400" dirty="0" smtClean="0">
                <a:solidFill>
                  <a:prstClr val="black"/>
                </a:solidFill>
              </a:rPr>
              <a:t>Delivery</a:t>
            </a:r>
          </a:p>
          <a:p>
            <a:r>
              <a:rPr lang="en-US" altLang="zh-CN" sz="1400" dirty="0">
                <a:solidFill>
                  <a:prstClr val="black"/>
                </a:solidFill>
              </a:rPr>
              <a:t>No Interest </a:t>
            </a:r>
            <a:r>
              <a:rPr lang="en-US" altLang="zh-CN" sz="1400" dirty="0" smtClean="0">
                <a:solidFill>
                  <a:prstClr val="black"/>
                </a:solidFill>
              </a:rPr>
              <a:t>Conflict</a:t>
            </a:r>
          </a:p>
          <a:p>
            <a:r>
              <a:rPr lang="en-US" altLang="zh-CN" sz="1400" dirty="0">
                <a:solidFill>
                  <a:prstClr val="black"/>
                </a:solidFill>
              </a:rPr>
              <a:t>Lower </a:t>
            </a:r>
            <a:r>
              <a:rPr lang="en-US" altLang="zh-CN" sz="1400" dirty="0" smtClean="0">
                <a:solidFill>
                  <a:prstClr val="black"/>
                </a:solidFill>
              </a:rPr>
              <a:t>Total Cost</a:t>
            </a:r>
            <a:endParaRPr lang="zh-CN" altLang="zh-CN" sz="1400" dirty="0" smtClean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6455" y="275470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prstClr val="black"/>
                </a:solidFill>
              </a:rPr>
              <a:t>ICSC’s </a:t>
            </a:r>
            <a:r>
              <a:rPr lang="en-US" altLang="zh-CN" b="1" dirty="0">
                <a:solidFill>
                  <a:prstClr val="black"/>
                </a:solidFill>
              </a:rPr>
              <a:t>Advantages</a:t>
            </a:r>
            <a:r>
              <a:rPr lang="en-US" altLang="zh-CN" sz="1600" dirty="0">
                <a:solidFill>
                  <a:prstClr val="black"/>
                </a:solidFill>
              </a:rPr>
              <a:t>	</a:t>
            </a:r>
          </a:p>
        </p:txBody>
      </p:sp>
      <p:sp>
        <p:nvSpPr>
          <p:cNvPr id="8" name="AutoShape 2" descr="Radware"/>
          <p:cNvSpPr>
            <a:spLocks noChangeAspect="1" noChangeArrowheads="1"/>
          </p:cNvSpPr>
          <p:nvPr/>
        </p:nvSpPr>
        <p:spPr bwMode="auto">
          <a:xfrm>
            <a:off x="174168" y="-1492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82" y="1548404"/>
            <a:ext cx="8725330" cy="3640234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34475" y="6476339"/>
            <a:ext cx="2895600" cy="365125"/>
          </a:xfrm>
        </p:spPr>
        <p:txBody>
          <a:bodyPr/>
          <a:lstStyle/>
          <a:p>
            <a:r>
              <a:rPr lang="en-US" altLang="zh-CN" dirty="0" smtClean="0">
                <a:solidFill>
                  <a:prstClr val="black">
                    <a:tint val="75000"/>
                  </a:prstClr>
                </a:solidFill>
              </a:rPr>
              <a:t>Network Expertise Helps You Succeed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972616" y="5517232"/>
            <a:ext cx="583264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b="1" u="sng" dirty="0" smtClean="0">
                <a:solidFill>
                  <a:srgbClr val="0070C0"/>
                </a:solidFill>
              </a:rPr>
              <a:t>Mr. </a:t>
            </a:r>
            <a:r>
              <a:rPr lang="en-US" altLang="zh-CN" sz="1300" b="1" u="sng" dirty="0" err="1" smtClean="0">
                <a:solidFill>
                  <a:srgbClr val="0070C0"/>
                </a:solidFill>
              </a:rPr>
              <a:t>Sim</a:t>
            </a:r>
            <a:r>
              <a:rPr lang="en-US" altLang="zh-CN" sz="1300" b="1" u="sng" dirty="0" smtClean="0">
                <a:solidFill>
                  <a:srgbClr val="0070C0"/>
                </a:solidFill>
              </a:rPr>
              <a:t> </a:t>
            </a:r>
            <a:r>
              <a:rPr lang="en-US" altLang="zh-CN" sz="1300" b="1" u="sng" dirty="0" err="1" smtClean="0">
                <a:solidFill>
                  <a:srgbClr val="0070C0"/>
                </a:solidFill>
              </a:rPr>
              <a:t>Sopheap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, General Manager, ICI</a:t>
            </a:r>
          </a:p>
          <a:p>
            <a:r>
              <a:rPr lang="en-US" altLang="zh-CN" sz="1300" b="1" dirty="0" smtClean="0">
                <a:solidFill>
                  <a:srgbClr val="0070C0"/>
                </a:solidFill>
              </a:rPr>
              <a:t>sopheap@ici-cn.com </a:t>
            </a:r>
            <a:r>
              <a:rPr lang="en-US" altLang="zh-CN" sz="1300" b="1" dirty="0">
                <a:solidFill>
                  <a:srgbClr val="0070C0"/>
                </a:solidFill>
              </a:rPr>
              <a:t>| </a:t>
            </a:r>
            <a:r>
              <a:rPr lang="en-US" altLang="zh-CN" sz="1400" b="1" dirty="0">
                <a:solidFill>
                  <a:prstClr val="black"/>
                </a:solidFill>
              </a:rPr>
              <a:t> </a:t>
            </a:r>
            <a:r>
              <a:rPr lang="en-US" altLang="zh-CN" sz="1300" b="1" dirty="0">
                <a:solidFill>
                  <a:srgbClr val="0070C0"/>
                </a:solidFill>
              </a:rPr>
              <a:t>facebook.com/</a:t>
            </a:r>
            <a:r>
              <a:rPr lang="en-US" altLang="zh-CN" sz="1300" b="1" dirty="0" err="1">
                <a:solidFill>
                  <a:srgbClr val="0070C0"/>
                </a:solidFill>
              </a:rPr>
              <a:t>sopheap.ici</a:t>
            </a:r>
            <a:r>
              <a:rPr lang="en-US" altLang="zh-CN" sz="1300" b="1" dirty="0">
                <a:solidFill>
                  <a:srgbClr val="0070C0"/>
                </a:solidFill>
              </a:rPr>
              <a:t> | Skype: </a:t>
            </a:r>
            <a:r>
              <a:rPr lang="en-US" altLang="zh-CN" sz="1300" b="1" dirty="0" err="1" smtClean="0">
                <a:solidFill>
                  <a:srgbClr val="0070C0"/>
                </a:solidFill>
              </a:rPr>
              <a:t>cambo_sky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1300" b="1" dirty="0">
                <a:solidFill>
                  <a:srgbClr val="0070C0"/>
                </a:solidFill>
              </a:rPr>
              <a:t>| Cell: +855 10 815573| 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Phnom Penh, Cambodia| </a:t>
            </a:r>
            <a:r>
              <a:rPr lang="en-US" altLang="zh-CN" sz="1300" b="1" dirty="0">
                <a:solidFill>
                  <a:srgbClr val="0070C0"/>
                </a:solidFill>
              </a:rPr>
              <a:t>Cisco Certified Internetwork 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Expert(CCIE) Security/</a:t>
            </a:r>
            <a:r>
              <a:rPr lang="en-US" altLang="zh-CN" sz="1300" b="1" dirty="0" err="1" smtClean="0">
                <a:solidFill>
                  <a:srgbClr val="0070C0"/>
                </a:solidFill>
              </a:rPr>
              <a:t>Router&amp;Switch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/Service Provider</a:t>
            </a:r>
            <a:endParaRPr lang="en-US" altLang="zh-CN" sz="1300" b="1" dirty="0">
              <a:solidFill>
                <a:srgbClr val="0070C0"/>
              </a:solidFill>
            </a:endParaRPr>
          </a:p>
        </p:txBody>
      </p:sp>
      <p:pic>
        <p:nvPicPr>
          <p:cNvPr id="16" name="图片 15" descr="C:\Users\Daisy\AppData\Roaming\Tencent\Users\44890763\QQ\WinTemp\RichOle\S771~U%RSHS$4F5Y%~34[~5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5" y="5541203"/>
            <a:ext cx="790575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15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4847137"/>
            <a:ext cx="733425" cy="695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4861194"/>
            <a:ext cx="733425" cy="6953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192" y="5995821"/>
            <a:ext cx="733425" cy="6762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219" y="5902027"/>
            <a:ext cx="695325" cy="6953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1840" y="5944470"/>
            <a:ext cx="809625" cy="72390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3929864" y="4878714"/>
            <a:ext cx="2565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prstClr val="black"/>
                </a:solidFill>
              </a:rPr>
              <a:t>Fastest </a:t>
            </a:r>
            <a:r>
              <a:rPr lang="en-US" altLang="zh-CN" b="1" dirty="0">
                <a:solidFill>
                  <a:prstClr val="black"/>
                </a:solidFill>
              </a:rPr>
              <a:t>DDoS Attack Mitigation</a:t>
            </a:r>
            <a:endParaRPr lang="en-US" altLang="zh-CN" b="1" dirty="0">
              <a:solidFill>
                <a:srgbClr val="4B4B4B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054023" y="4858837"/>
            <a:ext cx="1970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</a:rPr>
              <a:t>Fully Managed Service</a:t>
            </a:r>
          </a:p>
        </p:txBody>
      </p:sp>
      <p:sp>
        <p:nvSpPr>
          <p:cNvPr id="15" name="矩形 14"/>
          <p:cNvSpPr/>
          <p:nvPr/>
        </p:nvSpPr>
        <p:spPr>
          <a:xfrm>
            <a:off x="6998552" y="6006553"/>
            <a:ext cx="29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</a:rPr>
              <a:t>Preemptive Threat Intelligence</a:t>
            </a:r>
          </a:p>
        </p:txBody>
      </p:sp>
      <p:sp>
        <p:nvSpPr>
          <p:cNvPr id="16" name="矩形 15"/>
          <p:cNvSpPr/>
          <p:nvPr/>
        </p:nvSpPr>
        <p:spPr>
          <a:xfrm>
            <a:off x="1057982" y="6006554"/>
            <a:ext cx="2073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</a:rPr>
              <a:t>Security Update </a:t>
            </a:r>
            <a:r>
              <a:rPr lang="en-US" altLang="zh-CN" b="1" dirty="0" smtClean="0">
                <a:solidFill>
                  <a:prstClr val="black"/>
                </a:solidFill>
              </a:rPr>
              <a:t>Service</a:t>
            </a:r>
            <a:endParaRPr lang="en-US" altLang="zh-CN" b="1" dirty="0">
              <a:solidFill>
                <a:prstClr val="black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871648" y="6013330"/>
            <a:ext cx="2073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prstClr val="black"/>
                </a:solidFill>
              </a:rPr>
              <a:t>Technical Account </a:t>
            </a:r>
            <a:r>
              <a:rPr lang="en-US" altLang="zh-CN" b="1" dirty="0" smtClean="0">
                <a:solidFill>
                  <a:prstClr val="black"/>
                </a:solidFill>
              </a:rPr>
              <a:t>Management</a:t>
            </a:r>
            <a:endParaRPr lang="en-US" altLang="zh-CN" b="1" dirty="0">
              <a:solidFill>
                <a:prstClr val="black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67683" y="4878713"/>
            <a:ext cx="2039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0070C0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The </a:t>
            </a:r>
            <a:r>
              <a:rPr lang="en-US" altLang="zh-CN" b="1" dirty="0" err="1">
                <a:solidFill>
                  <a:srgbClr val="0070C0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Radware</a:t>
            </a:r>
            <a:r>
              <a:rPr lang="en-US" altLang="zh-CN" b="1" dirty="0">
                <a:solidFill>
                  <a:srgbClr val="0070C0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 ERT Provides</a:t>
            </a:r>
            <a:endParaRPr lang="zh-CN" altLang="en-US" b="1" dirty="0">
              <a:solidFill>
                <a:srgbClr val="0070C0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1782" y="1133214"/>
            <a:ext cx="8852318" cy="3315925"/>
          </a:xfrm>
          <a:prstGeom prst="rect">
            <a:avLst/>
          </a:prstGeom>
        </p:spPr>
      </p:pic>
      <p:sp>
        <p:nvSpPr>
          <p:cNvPr id="21" name="Title 2"/>
          <p:cNvSpPr txBox="1">
            <a:spLocks/>
          </p:cNvSpPr>
          <p:nvPr/>
        </p:nvSpPr>
        <p:spPr>
          <a:xfrm>
            <a:off x="141782" y="974552"/>
            <a:ext cx="2382540" cy="757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 err="1" smtClean="0">
                <a:solidFill>
                  <a:prstClr val="black"/>
                </a:solidFill>
              </a:rPr>
              <a:t>Radware’s</a:t>
            </a:r>
            <a:r>
              <a:rPr lang="en-US" sz="1800" b="1" dirty="0" smtClean="0">
                <a:solidFill>
                  <a:prstClr val="black"/>
                </a:solidFill>
              </a:rPr>
              <a:t> Security Solution Elements</a:t>
            </a:r>
            <a:endParaRPr lang="he-IL" sz="1800" b="1" dirty="0">
              <a:solidFill>
                <a:prstClr val="black"/>
              </a:solidFill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28880" y="-1589"/>
            <a:ext cx="1900136" cy="578627"/>
          </a:xfrm>
          <a:prstGeom prst="rect">
            <a:avLst/>
          </a:prstGeom>
        </p:spPr>
      </p:pic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1187624" y="369333"/>
            <a:ext cx="7416824" cy="864096"/>
          </a:xfrm>
        </p:spPr>
        <p:txBody>
          <a:bodyPr>
            <a:noAutofit/>
          </a:bodyPr>
          <a:lstStyle/>
          <a:p>
            <a:pPr algn="l"/>
            <a:r>
              <a:rPr lang="en-US" altLang="zh-CN" sz="2800" b="1" dirty="0" smtClean="0"/>
              <a:t>ICI – A Reliable Partner of Network Security</a:t>
            </a:r>
            <a:endParaRPr lang="zh-CN" altLang="en-US" sz="2000" b="1" dirty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753"/>
            <a:ext cx="9429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702704"/>
            <a:ext cx="5572725" cy="3182507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0" y="6381328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Network Expertise Helps You Succeed</a:t>
            </a:r>
            <a:endParaRPr lang="zh-CN" altLang="en-US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1187624" y="302518"/>
            <a:ext cx="7416824" cy="864096"/>
          </a:xfrm>
        </p:spPr>
        <p:txBody>
          <a:bodyPr>
            <a:noAutofit/>
          </a:bodyPr>
          <a:lstStyle/>
          <a:p>
            <a:pPr algn="l"/>
            <a:r>
              <a:rPr lang="en-US" altLang="zh-CN" sz="2800" b="1" dirty="0" smtClean="0"/>
              <a:t>ICI – A Reliable Partner of Network Security</a:t>
            </a:r>
            <a:endParaRPr lang="zh-CN" altLang="en-US" sz="2000" b="1" dirty="0"/>
          </a:p>
        </p:txBody>
      </p:sp>
      <p:sp>
        <p:nvSpPr>
          <p:cNvPr id="10" name="矩形 9"/>
          <p:cNvSpPr/>
          <p:nvPr/>
        </p:nvSpPr>
        <p:spPr>
          <a:xfrm>
            <a:off x="58234" y="2001295"/>
            <a:ext cx="30243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ICI’s </a:t>
            </a:r>
            <a:r>
              <a:rPr lang="en-US" altLang="zh-CN" b="1" dirty="0" err="1" smtClean="0"/>
              <a:t>Radware</a:t>
            </a:r>
            <a:r>
              <a:rPr lang="en-US" altLang="zh-CN" b="1" dirty="0" smtClean="0"/>
              <a:t> Experts:</a:t>
            </a:r>
          </a:p>
          <a:p>
            <a:r>
              <a:rPr lang="en-US" altLang="zh-CN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Provide security Solutions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Support </a:t>
            </a:r>
            <a:r>
              <a:rPr lang="en-US" altLang="zh-CN" dirty="0"/>
              <a:t>24/7 for </a:t>
            </a:r>
            <a:r>
              <a:rPr lang="en-US" altLang="zh-CN" dirty="0" err="1"/>
              <a:t>DDoS</a:t>
            </a:r>
            <a:r>
              <a:rPr lang="en-US" altLang="zh-CN" dirty="0"/>
              <a:t> </a:t>
            </a:r>
            <a:r>
              <a:rPr lang="en-US" altLang="zh-CN" dirty="0" smtClean="0"/>
              <a:t>attack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Optimal </a:t>
            </a:r>
            <a:r>
              <a:rPr lang="en-US" altLang="zh-CN" dirty="0" err="1" smtClean="0"/>
              <a:t>DDoS</a:t>
            </a:r>
            <a:r>
              <a:rPr lang="en-US" altLang="zh-CN" dirty="0" smtClean="0"/>
              <a:t> protection &amp; mitigation service to meet Client’s needs</a:t>
            </a:r>
          </a:p>
          <a:p>
            <a:endParaRPr lang="en-US" altLang="zh-CN" dirty="0"/>
          </a:p>
        </p:txBody>
      </p:sp>
      <p:sp>
        <p:nvSpPr>
          <p:cNvPr id="12" name="TextBox 4"/>
          <p:cNvSpPr txBox="1"/>
          <p:nvPr/>
        </p:nvSpPr>
        <p:spPr>
          <a:xfrm>
            <a:off x="972616" y="5517232"/>
            <a:ext cx="583264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b="1" u="sng" dirty="0" smtClean="0">
                <a:solidFill>
                  <a:srgbClr val="0070C0"/>
                </a:solidFill>
              </a:rPr>
              <a:t>Mr. </a:t>
            </a:r>
            <a:r>
              <a:rPr lang="en-US" altLang="zh-CN" sz="1300" b="1" u="sng" dirty="0" err="1" smtClean="0">
                <a:solidFill>
                  <a:srgbClr val="0070C0"/>
                </a:solidFill>
              </a:rPr>
              <a:t>Sim</a:t>
            </a:r>
            <a:r>
              <a:rPr lang="en-US" altLang="zh-CN" sz="1300" b="1" u="sng" dirty="0" smtClean="0">
                <a:solidFill>
                  <a:srgbClr val="0070C0"/>
                </a:solidFill>
              </a:rPr>
              <a:t> </a:t>
            </a:r>
            <a:r>
              <a:rPr lang="en-US" altLang="zh-CN" sz="1300" b="1" u="sng" dirty="0" err="1" smtClean="0">
                <a:solidFill>
                  <a:srgbClr val="0070C0"/>
                </a:solidFill>
              </a:rPr>
              <a:t>Sopheap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, General Manager, ICI</a:t>
            </a:r>
          </a:p>
          <a:p>
            <a:r>
              <a:rPr lang="en-US" altLang="zh-CN" sz="1300" b="1" dirty="0" smtClean="0">
                <a:solidFill>
                  <a:srgbClr val="0070C0"/>
                </a:solidFill>
              </a:rPr>
              <a:t>sopheap@ici-cn.com </a:t>
            </a:r>
            <a:r>
              <a:rPr lang="en-US" altLang="zh-CN" sz="1300" b="1" dirty="0">
                <a:solidFill>
                  <a:srgbClr val="0070C0"/>
                </a:solidFill>
              </a:rPr>
              <a:t>| </a:t>
            </a:r>
            <a:r>
              <a:rPr lang="en-US" altLang="zh-CN" sz="1400" b="1" dirty="0">
                <a:solidFill>
                  <a:prstClr val="black"/>
                </a:solidFill>
              </a:rPr>
              <a:t> </a:t>
            </a:r>
            <a:r>
              <a:rPr lang="en-US" altLang="zh-CN" sz="1300" b="1" dirty="0">
                <a:solidFill>
                  <a:srgbClr val="0070C0"/>
                </a:solidFill>
              </a:rPr>
              <a:t>facebook.com/</a:t>
            </a:r>
            <a:r>
              <a:rPr lang="en-US" altLang="zh-CN" sz="1300" b="1" dirty="0" err="1">
                <a:solidFill>
                  <a:srgbClr val="0070C0"/>
                </a:solidFill>
              </a:rPr>
              <a:t>sopheap.ici</a:t>
            </a:r>
            <a:r>
              <a:rPr lang="en-US" altLang="zh-CN" sz="1300" b="1" dirty="0">
                <a:solidFill>
                  <a:srgbClr val="0070C0"/>
                </a:solidFill>
              </a:rPr>
              <a:t> | Skype: </a:t>
            </a:r>
            <a:r>
              <a:rPr lang="en-US" altLang="zh-CN" sz="1300" b="1" dirty="0" err="1" smtClean="0">
                <a:solidFill>
                  <a:srgbClr val="0070C0"/>
                </a:solidFill>
              </a:rPr>
              <a:t>cambo_sky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1300" b="1" dirty="0">
                <a:solidFill>
                  <a:srgbClr val="0070C0"/>
                </a:solidFill>
              </a:rPr>
              <a:t>| Cell: +855 10 815573| 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Phnom Penh, Cambodia| </a:t>
            </a:r>
            <a:r>
              <a:rPr lang="en-US" altLang="zh-CN" sz="1300" b="1" dirty="0">
                <a:solidFill>
                  <a:srgbClr val="0070C0"/>
                </a:solidFill>
              </a:rPr>
              <a:t>Cisco Certified Internetwork 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Expert(CCIE) Security/</a:t>
            </a:r>
            <a:r>
              <a:rPr lang="en-US" altLang="zh-CN" sz="1300" b="1" dirty="0" err="1" smtClean="0">
                <a:solidFill>
                  <a:srgbClr val="0070C0"/>
                </a:solidFill>
              </a:rPr>
              <a:t>Router&amp;Switch</a:t>
            </a:r>
            <a:r>
              <a:rPr lang="en-US" altLang="zh-CN" sz="1300" b="1" dirty="0" smtClean="0">
                <a:solidFill>
                  <a:srgbClr val="0070C0"/>
                </a:solidFill>
              </a:rPr>
              <a:t>/Service Provider</a:t>
            </a:r>
            <a:endParaRPr lang="en-US" altLang="zh-CN" sz="1300" b="1" dirty="0">
              <a:solidFill>
                <a:srgbClr val="0070C0"/>
              </a:solidFill>
            </a:endParaRPr>
          </a:p>
        </p:txBody>
      </p:sp>
      <p:pic>
        <p:nvPicPr>
          <p:cNvPr id="13" name="图片 12" descr="C:\Users\Daisy\AppData\Roaming\Tencent\Users\44890763\QQ\WinTemp\RichOle\S771~U%RSHS$4F5Y%~34[~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5" y="5541203"/>
            <a:ext cx="790575" cy="790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文本框 2"/>
          <p:cNvSpPr txBox="1">
            <a:spLocks noChangeArrowheads="1"/>
          </p:cNvSpPr>
          <p:nvPr/>
        </p:nvSpPr>
        <p:spPr bwMode="auto">
          <a:xfrm>
            <a:off x="58234" y="6281653"/>
            <a:ext cx="10668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en-US" sz="1050" b="1" i="1" kern="100" dirty="0">
                <a:solidFill>
                  <a:prstClr val="black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Scan to contact</a:t>
            </a:r>
            <a:endParaRPr lang="zh-CN" altLang="en-US" sz="1050" kern="1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4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8703</TotalTime>
  <Words>353</Words>
  <Application>Microsoft Office PowerPoint</Application>
  <PresentationFormat>全屏显示(4:3)</PresentationFormat>
  <Paragraphs>59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ICI– A Reliable Partner of Network Security</vt:lpstr>
      <vt:lpstr>ICI – A Reliable Partner of Network Security</vt:lpstr>
      <vt:lpstr>ICI – A Reliable Partner of Network Security</vt:lpstr>
      <vt:lpstr>ICI – A Reliable Partner of Network Security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ICI</dc:title>
  <dc:creator>Administrator</dc:creator>
  <cp:lastModifiedBy>helen</cp:lastModifiedBy>
  <cp:revision>88</cp:revision>
  <dcterms:created xsi:type="dcterms:W3CDTF">2015-09-29T09:33:05Z</dcterms:created>
  <dcterms:modified xsi:type="dcterms:W3CDTF">2023-03-13T02:40:27Z</dcterms:modified>
</cp:coreProperties>
</file>